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  <Default Extension="gif" ContentType="image/gif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60" r:id="rId2"/>
    <p:sldId id="259" r:id="rId3"/>
    <p:sldId id="261" r:id="rId4"/>
    <p:sldId id="262" r:id="rId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4" Type="http://schemas.openxmlformats.org/officeDocument/2006/relationships/slide" Target="slides/slide3.xml"/><Relationship Id="rId10" Type="http://schemas.openxmlformats.org/officeDocument/2006/relationships/tableStyles" Target="tableStyles.xml"/><Relationship Id="rId5" Type="http://schemas.openxmlformats.org/officeDocument/2006/relationships/slide" Target="slides/slide4.xml"/><Relationship Id="rId7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9" Type="http://schemas.openxmlformats.org/officeDocument/2006/relationships/theme" Target="theme/theme1.xml"/><Relationship Id="rId3" Type="http://schemas.openxmlformats.org/officeDocument/2006/relationships/slide" Target="slides/slide2.xml"/><Relationship Id="rId6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2730-5039-1341-8E01-87BC415AF422}" type="datetimeFigureOut">
              <a:rPr lang="fr-FR" smtClean="0"/>
              <a:pPr/>
              <a:t>26/09/11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E062-0586-0647-BF20-93986629269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2730-5039-1341-8E01-87BC415AF422}" type="datetimeFigureOut">
              <a:rPr lang="fr-FR" smtClean="0"/>
              <a:pPr/>
              <a:t>26/09/11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E062-0586-0647-BF20-93986629269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2730-5039-1341-8E01-87BC415AF422}" type="datetimeFigureOut">
              <a:rPr lang="fr-FR" smtClean="0"/>
              <a:pPr/>
              <a:t>26/09/11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E062-0586-0647-BF20-93986629269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2730-5039-1341-8E01-87BC415AF422}" type="datetimeFigureOut">
              <a:rPr lang="fr-FR" smtClean="0"/>
              <a:pPr/>
              <a:t>26/09/11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E062-0586-0647-BF20-93986629269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2730-5039-1341-8E01-87BC415AF422}" type="datetimeFigureOut">
              <a:rPr lang="fr-FR" smtClean="0"/>
              <a:pPr/>
              <a:t>26/09/11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E062-0586-0647-BF20-93986629269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2730-5039-1341-8E01-87BC415AF422}" type="datetimeFigureOut">
              <a:rPr lang="fr-FR" smtClean="0"/>
              <a:pPr/>
              <a:t>26/09/11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E062-0586-0647-BF20-93986629269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2730-5039-1341-8E01-87BC415AF422}" type="datetimeFigureOut">
              <a:rPr lang="fr-FR" smtClean="0"/>
              <a:pPr/>
              <a:t>26/09/11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E062-0586-0647-BF20-93986629269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2730-5039-1341-8E01-87BC415AF422}" type="datetimeFigureOut">
              <a:rPr lang="fr-FR" smtClean="0"/>
              <a:pPr/>
              <a:t>26/09/11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E062-0586-0647-BF20-93986629269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2730-5039-1341-8E01-87BC415AF422}" type="datetimeFigureOut">
              <a:rPr lang="fr-FR" smtClean="0"/>
              <a:pPr/>
              <a:t>26/09/11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E062-0586-0647-BF20-93986629269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2730-5039-1341-8E01-87BC415AF422}" type="datetimeFigureOut">
              <a:rPr lang="fr-FR" smtClean="0"/>
              <a:pPr/>
              <a:t>26/09/11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E062-0586-0647-BF20-93986629269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2730-5039-1341-8E01-87BC415AF422}" type="datetimeFigureOut">
              <a:rPr lang="fr-FR" smtClean="0"/>
              <a:pPr/>
              <a:t>26/09/11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E062-0586-0647-BF20-93986629269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22730-5039-1341-8E01-87BC415AF422}" type="datetimeFigureOut">
              <a:rPr lang="fr-FR" smtClean="0"/>
              <a:pPr/>
              <a:t>26/09/11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8E062-0586-0647-BF20-93986629269B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3.gif"/><Relationship Id="rId4" Type="http://schemas.openxmlformats.org/officeDocument/2006/relationships/image" Target="../media/image3.jpeg"/><Relationship Id="rId7" Type="http://schemas.openxmlformats.org/officeDocument/2006/relationships/image" Target="../media/image6.jpeg"/><Relationship Id="rId11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8" Type="http://schemas.openxmlformats.org/officeDocument/2006/relationships/image" Target="../media/image7.jpeg"/><Relationship Id="rId13" Type="http://schemas.openxmlformats.org/officeDocument/2006/relationships/image" Target="../media/image12.gif"/><Relationship Id="rId10" Type="http://schemas.openxmlformats.org/officeDocument/2006/relationships/image" Target="../media/image9.jpeg"/><Relationship Id="rId5" Type="http://schemas.openxmlformats.org/officeDocument/2006/relationships/image" Target="../media/image4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9" Type="http://schemas.openxmlformats.org/officeDocument/2006/relationships/image" Target="../media/image8.jpeg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96066"/>
            <a:ext cx="9144000" cy="82157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r-FR" b="1" cap="small" dirty="0" smtClean="0">
                <a:solidFill>
                  <a:srgbClr val="000000"/>
                </a:solidFill>
              </a:rPr>
              <a:t>L’affaire Karachi</a:t>
            </a:r>
            <a:endParaRPr lang="fr-FR" b="1" cap="small" dirty="0">
              <a:solidFill>
                <a:srgbClr val="0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14679" y="1917778"/>
            <a:ext cx="6038766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  <a:buFont typeface="Wingdings" charset="2"/>
              <a:buChar char="Ø"/>
            </a:pPr>
            <a:r>
              <a:rPr lang="fr-FR" dirty="0" smtClean="0"/>
              <a:t> Rappel du contexte </a:t>
            </a:r>
            <a:r>
              <a:rPr lang="fr-FR" dirty="0" smtClean="0"/>
              <a:t>politique</a:t>
            </a:r>
          </a:p>
          <a:p>
            <a:pPr>
              <a:spcAft>
                <a:spcPts val="3000"/>
              </a:spcAft>
              <a:buFont typeface="Wingdings" charset="2"/>
              <a:buChar char="Ø"/>
            </a:pPr>
            <a:r>
              <a:rPr lang="fr-FR" dirty="0" smtClean="0"/>
              <a:t> Les faits de l’affaire Karachi</a:t>
            </a:r>
            <a:endParaRPr lang="fr-FR" dirty="0" smtClean="0"/>
          </a:p>
          <a:p>
            <a:pPr>
              <a:spcAft>
                <a:spcPts val="3000"/>
              </a:spcAft>
              <a:buFont typeface="Wingdings" charset="2"/>
              <a:buChar char="Ø"/>
            </a:pPr>
            <a:r>
              <a:rPr lang="fr-FR" dirty="0" smtClean="0"/>
              <a:t> Pourquoi </a:t>
            </a:r>
            <a:r>
              <a:rPr lang="fr-FR" dirty="0" smtClean="0"/>
              <a:t>l’affaire rebondit-elle maintenant?</a:t>
            </a:r>
          </a:p>
          <a:p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er 87"/>
          <p:cNvGrpSpPr/>
          <p:nvPr/>
        </p:nvGrpSpPr>
        <p:grpSpPr>
          <a:xfrm>
            <a:off x="4976152" y="3123601"/>
            <a:ext cx="2008603" cy="1568282"/>
            <a:chOff x="4976152" y="3123601"/>
            <a:chExt cx="2008603" cy="1568282"/>
          </a:xfrm>
        </p:grpSpPr>
        <p:sp>
          <p:nvSpPr>
            <p:cNvPr id="40" name="ZoneTexte 39"/>
            <p:cNvSpPr txBox="1"/>
            <p:nvPr/>
          </p:nvSpPr>
          <p:spPr>
            <a:xfrm>
              <a:off x="4976152" y="3123601"/>
              <a:ext cx="1995644" cy="430887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 smtClean="0">
                  <a:solidFill>
                    <a:srgbClr val="000000"/>
                  </a:solidFill>
                </a:rPr>
                <a:t>3 sous-marins au Pakistan</a:t>
              </a:r>
            </a:p>
            <a:p>
              <a:pPr algn="ctr"/>
              <a:r>
                <a:rPr lang="fr-FR" sz="1100" b="1" dirty="0" smtClean="0">
                  <a:solidFill>
                    <a:srgbClr val="000000"/>
                  </a:solidFill>
                </a:rPr>
                <a:t>Contrat AGOSTA</a:t>
              </a:r>
              <a:endParaRPr lang="fr-FR" sz="1100" b="1" dirty="0">
                <a:solidFill>
                  <a:srgbClr val="000000"/>
                </a:solidFill>
              </a:endParaRP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4976152" y="4091719"/>
              <a:ext cx="2008603" cy="6001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 smtClean="0">
                  <a:solidFill>
                    <a:srgbClr val="000000"/>
                  </a:solidFill>
                </a:rPr>
                <a:t>3 corvettes furtives à l’Arabie Saoudite</a:t>
              </a:r>
            </a:p>
            <a:p>
              <a:pPr algn="ctr"/>
              <a:r>
                <a:rPr lang="fr-FR" sz="1100" b="1" dirty="0" smtClean="0">
                  <a:solidFill>
                    <a:srgbClr val="000000"/>
                  </a:solidFill>
                </a:rPr>
                <a:t>Contrat SAWARI II </a:t>
              </a:r>
              <a:endParaRPr lang="fr-FR" sz="11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er 3"/>
          <p:cNvGrpSpPr/>
          <p:nvPr/>
        </p:nvGrpSpPr>
        <p:grpSpPr>
          <a:xfrm>
            <a:off x="4017207" y="2773701"/>
            <a:ext cx="1062612" cy="1359408"/>
            <a:chOff x="287831" y="3287282"/>
            <a:chExt cx="1062612" cy="1359408"/>
          </a:xfrm>
        </p:grpSpPr>
        <p:pic>
          <p:nvPicPr>
            <p:cNvPr id="5" name="Image 4" descr="Edouard balladur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3542" y="3564281"/>
              <a:ext cx="784356" cy="78435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" name="ZoneTexte 5"/>
            <p:cNvSpPr txBox="1"/>
            <p:nvPr/>
          </p:nvSpPr>
          <p:spPr>
            <a:xfrm>
              <a:off x="287831" y="4400469"/>
              <a:ext cx="1062612" cy="246221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 smtClean="0">
                  <a:solidFill>
                    <a:srgbClr val="000000"/>
                  </a:solidFill>
                </a:rPr>
                <a:t>Premier ministre</a:t>
              </a:r>
              <a:endParaRPr lang="fr-FR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306910" y="3287282"/>
              <a:ext cx="1017614" cy="246221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 smtClean="0">
                  <a:solidFill>
                    <a:srgbClr val="000000"/>
                  </a:solidFill>
                </a:rPr>
                <a:t>E. Balladur</a:t>
              </a:r>
            </a:p>
          </p:txBody>
        </p:sp>
      </p:grpSp>
      <p:grpSp>
        <p:nvGrpSpPr>
          <p:cNvPr id="8" name="Grouper 7"/>
          <p:cNvGrpSpPr/>
          <p:nvPr/>
        </p:nvGrpSpPr>
        <p:grpSpPr>
          <a:xfrm>
            <a:off x="841143" y="775462"/>
            <a:ext cx="871254" cy="1672419"/>
            <a:chOff x="197118" y="427613"/>
            <a:chExt cx="871254" cy="1672419"/>
          </a:xfrm>
        </p:grpSpPr>
        <p:pic>
          <p:nvPicPr>
            <p:cNvPr id="9" name="Image 8" descr="francois-leotard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7831" y="712708"/>
              <a:ext cx="676868" cy="93069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ZoneTexte 9"/>
            <p:cNvSpPr txBox="1"/>
            <p:nvPr/>
          </p:nvSpPr>
          <p:spPr>
            <a:xfrm>
              <a:off x="223036" y="427613"/>
              <a:ext cx="832376" cy="246221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 smtClean="0">
                  <a:solidFill>
                    <a:schemeClr val="bg1"/>
                  </a:solidFill>
                </a:rPr>
                <a:t>F. Léotard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197118" y="1699922"/>
              <a:ext cx="871254" cy="40011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 smtClean="0">
                  <a:solidFill>
                    <a:srgbClr val="000000"/>
                  </a:solidFill>
                </a:rPr>
                <a:t>Ministre de la Défense</a:t>
              </a:r>
            </a:p>
          </p:txBody>
        </p:sp>
      </p:grpSp>
      <p:grpSp>
        <p:nvGrpSpPr>
          <p:cNvPr id="12" name="Grouper 11"/>
          <p:cNvGrpSpPr/>
          <p:nvPr/>
        </p:nvGrpSpPr>
        <p:grpSpPr>
          <a:xfrm>
            <a:off x="1884553" y="764953"/>
            <a:ext cx="943248" cy="1682928"/>
            <a:chOff x="2581525" y="1661048"/>
            <a:chExt cx="943248" cy="1682928"/>
          </a:xfrm>
        </p:grpSpPr>
        <p:pic>
          <p:nvPicPr>
            <p:cNvPr id="13" name="Image 12" descr="Renaud donnedieu de vabres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15263" y="1943694"/>
              <a:ext cx="670179" cy="93069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4" name="ZoneTexte 13"/>
            <p:cNvSpPr txBox="1"/>
            <p:nvPr/>
          </p:nvSpPr>
          <p:spPr>
            <a:xfrm>
              <a:off x="2581525" y="1661048"/>
              <a:ext cx="943248" cy="246221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 smtClean="0">
                  <a:solidFill>
                    <a:srgbClr val="000000"/>
                  </a:solidFill>
                </a:rPr>
                <a:t>R. Donnedieu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2676386" y="2943866"/>
              <a:ext cx="771768" cy="40011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 smtClean="0">
                  <a:solidFill>
                    <a:srgbClr val="000000"/>
                  </a:solidFill>
                </a:rPr>
                <a:t>Directeur de Cabinet</a:t>
              </a:r>
            </a:p>
          </p:txBody>
        </p:sp>
      </p:grpSp>
      <p:cxnSp>
        <p:nvCxnSpPr>
          <p:cNvPr id="17" name="Forme 16"/>
          <p:cNvCxnSpPr>
            <a:endCxn id="9" idx="1"/>
          </p:cNvCxnSpPr>
          <p:nvPr/>
        </p:nvCxnSpPr>
        <p:spPr>
          <a:xfrm rot="5400000" flipH="1" flipV="1">
            <a:off x="127122" y="1968967"/>
            <a:ext cx="1247797" cy="361672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Image 18" descr="ministere_de_la_defens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4553" y="3512863"/>
            <a:ext cx="766340" cy="9858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84" name="Grouper 83"/>
          <p:cNvGrpSpPr/>
          <p:nvPr/>
        </p:nvGrpSpPr>
        <p:grpSpPr>
          <a:xfrm>
            <a:off x="1389076" y="2447881"/>
            <a:ext cx="996073" cy="1064982"/>
            <a:chOff x="1389076" y="2447881"/>
            <a:chExt cx="996073" cy="1064982"/>
          </a:xfrm>
        </p:grpSpPr>
        <p:cxnSp>
          <p:nvCxnSpPr>
            <p:cNvPr id="21" name="Connecteur en angle 20"/>
            <p:cNvCxnSpPr/>
            <p:nvPr/>
          </p:nvCxnSpPr>
          <p:spPr>
            <a:xfrm rot="16200000" flipH="1">
              <a:off x="1352062" y="2484895"/>
              <a:ext cx="1064982" cy="990953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en angle 22"/>
            <p:cNvCxnSpPr/>
            <p:nvPr/>
          </p:nvCxnSpPr>
          <p:spPr>
            <a:xfrm rot="5400000" flipH="1" flipV="1">
              <a:off x="2098334" y="2733902"/>
              <a:ext cx="572041" cy="158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Image 23" descr="DNC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4212" y="3785217"/>
            <a:ext cx="778863" cy="347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9" name="Connecteur droit avec flèche 28"/>
          <p:cNvCxnSpPr/>
          <p:nvPr/>
        </p:nvCxnSpPr>
        <p:spPr>
          <a:xfrm>
            <a:off x="2650893" y="3977613"/>
            <a:ext cx="963319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9" name="Grouper 88"/>
          <p:cNvGrpSpPr/>
          <p:nvPr/>
        </p:nvGrpSpPr>
        <p:grpSpPr>
          <a:xfrm>
            <a:off x="4976152" y="3292879"/>
            <a:ext cx="933028" cy="1141944"/>
            <a:chOff x="4976152" y="3292879"/>
            <a:chExt cx="933028" cy="1141944"/>
          </a:xfrm>
        </p:grpSpPr>
        <p:sp>
          <p:nvSpPr>
            <p:cNvPr id="30" name="ZoneTexte 29"/>
            <p:cNvSpPr txBox="1"/>
            <p:nvPr/>
          </p:nvSpPr>
          <p:spPr>
            <a:xfrm>
              <a:off x="4976152" y="3292879"/>
              <a:ext cx="933027" cy="26160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 smtClean="0">
                  <a:solidFill>
                    <a:srgbClr val="000000"/>
                  </a:solidFill>
                </a:rPr>
                <a:t>SOFMA</a:t>
              </a:r>
              <a:endParaRPr lang="fr-FR" sz="1100" b="1" dirty="0">
                <a:solidFill>
                  <a:srgbClr val="000000"/>
                </a:solidFill>
              </a:endParaRP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4976152" y="4173213"/>
              <a:ext cx="933028" cy="2616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 smtClean="0">
                  <a:solidFill>
                    <a:srgbClr val="000000"/>
                  </a:solidFill>
                </a:rPr>
                <a:t>SOFRESA</a:t>
              </a:r>
            </a:p>
          </p:txBody>
        </p:sp>
      </p:grpSp>
      <p:grpSp>
        <p:nvGrpSpPr>
          <p:cNvPr id="85" name="Grouper 84"/>
          <p:cNvGrpSpPr/>
          <p:nvPr/>
        </p:nvGrpSpPr>
        <p:grpSpPr>
          <a:xfrm>
            <a:off x="4393075" y="3512863"/>
            <a:ext cx="583077" cy="791155"/>
            <a:chOff x="4393075" y="3512863"/>
            <a:chExt cx="583077" cy="791155"/>
          </a:xfrm>
        </p:grpSpPr>
        <p:cxnSp>
          <p:nvCxnSpPr>
            <p:cNvPr id="35" name="Connecteur en angle 34"/>
            <p:cNvCxnSpPr>
              <a:stCxn id="24" idx="3"/>
            </p:cNvCxnSpPr>
            <p:nvPr/>
          </p:nvCxnSpPr>
          <p:spPr>
            <a:xfrm flipV="1">
              <a:off x="4393075" y="3512863"/>
              <a:ext cx="544199" cy="44630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en angle 38"/>
            <p:cNvCxnSpPr>
              <a:stCxn id="24" idx="3"/>
              <a:endCxn id="31" idx="1"/>
            </p:cNvCxnSpPr>
            <p:nvPr/>
          </p:nvCxnSpPr>
          <p:spPr>
            <a:xfrm>
              <a:off x="4393075" y="3959163"/>
              <a:ext cx="583077" cy="344855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er 46"/>
          <p:cNvGrpSpPr/>
          <p:nvPr/>
        </p:nvGrpSpPr>
        <p:grpSpPr>
          <a:xfrm>
            <a:off x="3807010" y="4964068"/>
            <a:ext cx="2303550" cy="1696800"/>
            <a:chOff x="4846563" y="4968666"/>
            <a:chExt cx="2303550" cy="1696800"/>
          </a:xfrm>
        </p:grpSpPr>
        <p:pic>
          <p:nvPicPr>
            <p:cNvPr id="48" name="Image 47" descr="takkiedine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24880" y="5266710"/>
              <a:ext cx="691105" cy="103665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9" name="ZoneTexte 48"/>
            <p:cNvSpPr txBox="1"/>
            <p:nvPr/>
          </p:nvSpPr>
          <p:spPr>
            <a:xfrm>
              <a:off x="4846563" y="4968666"/>
              <a:ext cx="1062616" cy="2616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 smtClean="0">
                  <a:solidFill>
                    <a:srgbClr val="000000"/>
                  </a:solidFill>
                </a:rPr>
                <a:t>Z. </a:t>
              </a:r>
              <a:r>
                <a:rPr lang="fr-FR" sz="1100" b="1" dirty="0" err="1" smtClean="0">
                  <a:solidFill>
                    <a:srgbClr val="000000"/>
                  </a:solidFill>
                </a:rPr>
                <a:t>Takieddine</a:t>
              </a:r>
              <a:endParaRPr lang="fr-FR" sz="1100" b="1" dirty="0">
                <a:solidFill>
                  <a:srgbClr val="000000"/>
                </a:solidFill>
              </a:endParaRPr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6255959" y="5292626"/>
              <a:ext cx="764565" cy="104644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fr-FR" sz="2000" dirty="0" smtClean="0"/>
            </a:p>
            <a:p>
              <a:pPr algn="ctr"/>
              <a:r>
                <a:rPr lang="fr-FR" sz="2200" dirty="0" smtClean="0"/>
                <a:t>?</a:t>
              </a:r>
            </a:p>
            <a:p>
              <a:endParaRPr lang="fr-FR" sz="2000" dirty="0"/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6087497" y="4979184"/>
              <a:ext cx="1062616" cy="2616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 smtClean="0">
                  <a:solidFill>
                    <a:srgbClr val="000000"/>
                  </a:solidFill>
                </a:rPr>
                <a:t>A. </a:t>
              </a:r>
              <a:r>
                <a:rPr lang="fr-FR" sz="1100" b="1" dirty="0" err="1" smtClean="0">
                  <a:solidFill>
                    <a:srgbClr val="000000"/>
                  </a:solidFill>
                </a:rPr>
                <a:t>Al-Assir</a:t>
              </a:r>
              <a:endParaRPr lang="fr-FR" sz="1100" b="1" dirty="0">
                <a:solidFill>
                  <a:srgbClr val="000000"/>
                </a:solidFill>
              </a:endParaRPr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5186594" y="6403856"/>
              <a:ext cx="1681530" cy="26161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 smtClean="0">
                  <a:solidFill>
                    <a:srgbClr val="000000"/>
                  </a:solidFill>
                </a:rPr>
                <a:t>Intermédiaires Libanais</a:t>
              </a:r>
              <a:endParaRPr lang="fr-FR" sz="1100" b="1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54" name="Connecteur droit avec flèche 53"/>
          <p:cNvCxnSpPr/>
          <p:nvPr/>
        </p:nvCxnSpPr>
        <p:spPr>
          <a:xfrm rot="5400000">
            <a:off x="4934246" y="4494525"/>
            <a:ext cx="544366" cy="3947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6" name="Grouper 95"/>
          <p:cNvGrpSpPr/>
          <p:nvPr/>
        </p:nvGrpSpPr>
        <p:grpSpPr>
          <a:xfrm>
            <a:off x="2145801" y="5329768"/>
            <a:ext cx="2001240" cy="1260941"/>
            <a:chOff x="2145801" y="5329768"/>
            <a:chExt cx="2001240" cy="1260941"/>
          </a:xfrm>
        </p:grpSpPr>
        <p:grpSp>
          <p:nvGrpSpPr>
            <p:cNvPr id="57" name="Grouper 56"/>
            <p:cNvGrpSpPr/>
            <p:nvPr/>
          </p:nvGrpSpPr>
          <p:grpSpPr>
            <a:xfrm>
              <a:off x="2145801" y="5329768"/>
              <a:ext cx="871448" cy="1260941"/>
              <a:chOff x="1700336" y="4646689"/>
              <a:chExt cx="871448" cy="1260941"/>
            </a:xfrm>
          </p:grpSpPr>
          <p:pic>
            <p:nvPicPr>
              <p:cNvPr id="58" name="Image 57" descr="entreprise.jp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22258" y="4646689"/>
                <a:ext cx="644429" cy="934541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59" name="ZoneTexte 58"/>
              <p:cNvSpPr txBox="1"/>
              <p:nvPr/>
            </p:nvSpPr>
            <p:spPr>
              <a:xfrm>
                <a:off x="1700336" y="5646020"/>
                <a:ext cx="871448" cy="26161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100" b="1" dirty="0" smtClean="0">
                    <a:solidFill>
                      <a:srgbClr val="000000"/>
                    </a:solidFill>
                  </a:rPr>
                  <a:t>Heine S.A.</a:t>
                </a:r>
                <a:endParaRPr lang="fr-FR" sz="1100" b="1" dirty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65" name="Connecteur droit avec flèche 64"/>
            <p:cNvCxnSpPr>
              <a:endCxn id="52" idx="1"/>
            </p:cNvCxnSpPr>
            <p:nvPr/>
          </p:nvCxnSpPr>
          <p:spPr>
            <a:xfrm>
              <a:off x="3017249" y="6415856"/>
              <a:ext cx="1129792" cy="11420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er 105"/>
          <p:cNvGrpSpPr/>
          <p:nvPr/>
        </p:nvGrpSpPr>
        <p:grpSpPr>
          <a:xfrm>
            <a:off x="323585" y="4174006"/>
            <a:ext cx="1944138" cy="2416703"/>
            <a:chOff x="323585" y="4174006"/>
            <a:chExt cx="1944138" cy="2416703"/>
          </a:xfrm>
        </p:grpSpPr>
        <p:grpSp>
          <p:nvGrpSpPr>
            <p:cNvPr id="105" name="Grouper 104"/>
            <p:cNvGrpSpPr/>
            <p:nvPr/>
          </p:nvGrpSpPr>
          <p:grpSpPr>
            <a:xfrm>
              <a:off x="323585" y="4994582"/>
              <a:ext cx="1944138" cy="1596127"/>
              <a:chOff x="323585" y="4994582"/>
              <a:chExt cx="1944138" cy="1596127"/>
            </a:xfrm>
          </p:grpSpPr>
          <p:grpSp>
            <p:nvGrpSpPr>
              <p:cNvPr id="60" name="Grouper 59"/>
              <p:cNvGrpSpPr/>
              <p:nvPr/>
            </p:nvGrpSpPr>
            <p:grpSpPr>
              <a:xfrm>
                <a:off x="323585" y="4994582"/>
                <a:ext cx="1209033" cy="1596127"/>
                <a:chOff x="390425" y="4928562"/>
                <a:chExt cx="1209033" cy="1596127"/>
              </a:xfrm>
            </p:grpSpPr>
            <p:pic>
              <p:nvPicPr>
                <p:cNvPr id="61" name="Image 60" descr="sarko.jpg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76218" y="5230276"/>
                  <a:ext cx="667392" cy="1008088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sp>
              <p:nvSpPr>
                <p:cNvPr id="62" name="ZoneTexte 61"/>
                <p:cNvSpPr txBox="1"/>
                <p:nvPr/>
              </p:nvSpPr>
              <p:spPr>
                <a:xfrm>
                  <a:off x="390425" y="6278468"/>
                  <a:ext cx="1209033" cy="246221"/>
                </a:xfrm>
                <a:prstGeom prst="rect">
                  <a:avLst/>
                </a:prstGeom>
                <a:ln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000" b="1" dirty="0" smtClean="0">
                      <a:solidFill>
                        <a:srgbClr val="000000"/>
                      </a:solidFill>
                    </a:rPr>
                    <a:t>Ministre du budget</a:t>
                  </a:r>
                  <a:endParaRPr lang="fr-FR" sz="10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" name="ZoneTexte 62"/>
                <p:cNvSpPr txBox="1"/>
                <p:nvPr/>
              </p:nvSpPr>
              <p:spPr>
                <a:xfrm>
                  <a:off x="506501" y="4928562"/>
                  <a:ext cx="1017614" cy="246221"/>
                </a:xfrm>
                <a:prstGeom prst="rect">
                  <a:avLst/>
                </a:prstGeom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000" b="1" dirty="0" smtClean="0">
                      <a:solidFill>
                        <a:srgbClr val="000000"/>
                      </a:solidFill>
                    </a:rPr>
                    <a:t>N. Sarkozy</a:t>
                  </a:r>
                </a:p>
              </p:txBody>
            </p:sp>
          </p:grpSp>
          <p:cxnSp>
            <p:nvCxnSpPr>
              <p:cNvPr id="67" name="Connecteur droit avec flèche 66"/>
              <p:cNvCxnSpPr>
                <a:endCxn id="58" idx="1"/>
              </p:cNvCxnSpPr>
              <p:nvPr/>
            </p:nvCxnSpPr>
            <p:spPr>
              <a:xfrm>
                <a:off x="1276769" y="5769755"/>
                <a:ext cx="990954" cy="2728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Connecteur droit avec flèche 69"/>
            <p:cNvCxnSpPr/>
            <p:nvPr/>
          </p:nvCxnSpPr>
          <p:spPr>
            <a:xfrm rot="5400000">
              <a:off x="213951" y="4568640"/>
              <a:ext cx="790855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er 70"/>
          <p:cNvGrpSpPr/>
          <p:nvPr/>
        </p:nvGrpSpPr>
        <p:grpSpPr>
          <a:xfrm>
            <a:off x="3188029" y="269319"/>
            <a:ext cx="1205046" cy="1670803"/>
            <a:chOff x="7509848" y="968242"/>
            <a:chExt cx="1205046" cy="1670803"/>
          </a:xfrm>
        </p:grpSpPr>
        <p:pic>
          <p:nvPicPr>
            <p:cNvPr id="72" name="Image 71" descr="jacques-chirac.jp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745974" y="1286824"/>
              <a:ext cx="808504" cy="102377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3" name="ZoneTexte 72"/>
            <p:cNvSpPr txBox="1"/>
            <p:nvPr/>
          </p:nvSpPr>
          <p:spPr>
            <a:xfrm>
              <a:off x="7745974" y="968242"/>
              <a:ext cx="808504" cy="246221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 smtClean="0">
                  <a:solidFill>
                    <a:srgbClr val="000000"/>
                  </a:solidFill>
                </a:rPr>
                <a:t>J. Chirac</a:t>
              </a:r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7509848" y="2377435"/>
              <a:ext cx="1205046" cy="26161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 smtClean="0">
                  <a:solidFill>
                    <a:srgbClr val="000000"/>
                  </a:solidFill>
                </a:rPr>
                <a:t>Président en 95</a:t>
              </a:r>
              <a:endParaRPr lang="fr-FR" sz="11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5" name="Grouper 74"/>
          <p:cNvGrpSpPr/>
          <p:nvPr/>
        </p:nvGrpSpPr>
        <p:grpSpPr>
          <a:xfrm>
            <a:off x="4571841" y="258677"/>
            <a:ext cx="1515656" cy="1708181"/>
            <a:chOff x="7150113" y="3302176"/>
            <a:chExt cx="1681530" cy="1708181"/>
          </a:xfrm>
        </p:grpSpPr>
        <p:pic>
          <p:nvPicPr>
            <p:cNvPr id="76" name="Image 75" descr="millon.jp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579404" y="3617258"/>
              <a:ext cx="868652" cy="95288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7" name="ZoneTexte 76"/>
            <p:cNvSpPr txBox="1"/>
            <p:nvPr/>
          </p:nvSpPr>
          <p:spPr>
            <a:xfrm>
              <a:off x="7150113" y="4610247"/>
              <a:ext cx="1681530" cy="40011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 smtClean="0">
                  <a:solidFill>
                    <a:srgbClr val="000000"/>
                  </a:solidFill>
                </a:rPr>
                <a:t>Ministre de la Défense en 95</a:t>
              </a:r>
              <a:endParaRPr lang="fr-FR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78" name="ZoneTexte 77"/>
            <p:cNvSpPr txBox="1"/>
            <p:nvPr/>
          </p:nvSpPr>
          <p:spPr>
            <a:xfrm>
              <a:off x="7465648" y="3302176"/>
              <a:ext cx="1062616" cy="246221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 smtClean="0">
                  <a:solidFill>
                    <a:srgbClr val="000000"/>
                  </a:solidFill>
                </a:rPr>
                <a:t>C. Million</a:t>
              </a:r>
            </a:p>
          </p:txBody>
        </p:sp>
      </p:grpSp>
      <p:pic>
        <p:nvPicPr>
          <p:cNvPr id="79" name="Image 78" descr="karachi-pakistan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24144" y="438243"/>
            <a:ext cx="1390487" cy="15018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3" name="Forme 82"/>
          <p:cNvCxnSpPr>
            <a:stCxn id="77" idx="2"/>
            <a:endCxn id="11" idx="3"/>
          </p:cNvCxnSpPr>
          <p:nvPr/>
        </p:nvCxnSpPr>
        <p:spPr>
          <a:xfrm rot="5400000">
            <a:off x="3380549" y="298706"/>
            <a:ext cx="280968" cy="3617272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5" name="Grouper 94"/>
          <p:cNvGrpSpPr/>
          <p:nvPr/>
        </p:nvGrpSpPr>
        <p:grpSpPr>
          <a:xfrm>
            <a:off x="5973974" y="3422459"/>
            <a:ext cx="814965" cy="881559"/>
            <a:chOff x="5973974" y="3422459"/>
            <a:chExt cx="814965" cy="881559"/>
          </a:xfrm>
        </p:grpSpPr>
        <p:cxnSp>
          <p:nvCxnSpPr>
            <p:cNvPr id="44" name="Connecteur droit avec flèche 43"/>
            <p:cNvCxnSpPr/>
            <p:nvPr/>
          </p:nvCxnSpPr>
          <p:spPr>
            <a:xfrm>
              <a:off x="5973975" y="4302430"/>
              <a:ext cx="8149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avec flèche 93"/>
            <p:cNvCxnSpPr/>
            <p:nvPr/>
          </p:nvCxnSpPr>
          <p:spPr>
            <a:xfrm>
              <a:off x="5973974" y="3422459"/>
              <a:ext cx="8149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er 103"/>
          <p:cNvGrpSpPr/>
          <p:nvPr/>
        </p:nvGrpSpPr>
        <p:grpSpPr>
          <a:xfrm>
            <a:off x="1276770" y="3785217"/>
            <a:ext cx="2708557" cy="1995224"/>
            <a:chOff x="1276770" y="3785217"/>
            <a:chExt cx="2708557" cy="1995224"/>
          </a:xfrm>
        </p:grpSpPr>
        <p:cxnSp>
          <p:nvCxnSpPr>
            <p:cNvPr id="100" name="Connecteur en angle 99"/>
            <p:cNvCxnSpPr>
              <a:stCxn id="48" idx="1"/>
            </p:cNvCxnSpPr>
            <p:nvPr/>
          </p:nvCxnSpPr>
          <p:spPr>
            <a:xfrm rot="10800000">
              <a:off x="2267723" y="4691883"/>
              <a:ext cx="1717604" cy="108855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prstDash val="sysDash"/>
            </a:ln>
            <a:effectLst>
              <a:outerShdw blurRad="40000" dist="20000" dir="546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cteur en angle 101"/>
            <p:cNvCxnSpPr/>
            <p:nvPr/>
          </p:nvCxnSpPr>
          <p:spPr>
            <a:xfrm rot="10800000">
              <a:off x="1276770" y="3785217"/>
              <a:ext cx="990955" cy="906666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ZoneTexte 107"/>
          <p:cNvSpPr txBox="1"/>
          <p:nvPr/>
        </p:nvSpPr>
        <p:spPr>
          <a:xfrm>
            <a:off x="1880864" y="4691883"/>
            <a:ext cx="13048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err="1" smtClean="0"/>
              <a:t>Rétrocommissions</a:t>
            </a:r>
            <a:endParaRPr lang="fr-FR" sz="1000" dirty="0"/>
          </a:p>
        </p:txBody>
      </p:sp>
      <p:grpSp>
        <p:nvGrpSpPr>
          <p:cNvPr id="111" name="Grouper 110"/>
          <p:cNvGrpSpPr/>
          <p:nvPr/>
        </p:nvGrpSpPr>
        <p:grpSpPr>
          <a:xfrm>
            <a:off x="6105010" y="3201349"/>
            <a:ext cx="545695" cy="1321022"/>
            <a:chOff x="6066133" y="3201349"/>
            <a:chExt cx="545695" cy="1321022"/>
          </a:xfrm>
        </p:grpSpPr>
        <p:pic>
          <p:nvPicPr>
            <p:cNvPr id="109" name="Image 108" descr="liasse_billet.gif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066133" y="3201349"/>
              <a:ext cx="545695" cy="389262"/>
            </a:xfrm>
            <a:prstGeom prst="rect">
              <a:avLst/>
            </a:prstGeom>
          </p:spPr>
        </p:pic>
        <p:pic>
          <p:nvPicPr>
            <p:cNvPr id="110" name="Image 109" descr="liasse_billet.gif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066133" y="4133109"/>
              <a:ext cx="545695" cy="389262"/>
            </a:xfrm>
            <a:prstGeom prst="rect">
              <a:avLst/>
            </a:prstGeom>
          </p:spPr>
        </p:pic>
      </p:grpSp>
      <p:pic>
        <p:nvPicPr>
          <p:cNvPr id="112" name="Image 111" descr="liasse_billet.g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01335" y="4527090"/>
            <a:ext cx="370884" cy="264563"/>
          </a:xfrm>
          <a:prstGeom prst="rect">
            <a:avLst/>
          </a:prstGeom>
        </p:spPr>
      </p:pic>
      <p:grpSp>
        <p:nvGrpSpPr>
          <p:cNvPr id="81" name="Grouper 80"/>
          <p:cNvGrpSpPr/>
          <p:nvPr/>
        </p:nvGrpSpPr>
        <p:grpSpPr>
          <a:xfrm>
            <a:off x="3614212" y="2047772"/>
            <a:ext cx="852004" cy="440207"/>
            <a:chOff x="3614212" y="2047772"/>
            <a:chExt cx="852004" cy="440207"/>
          </a:xfrm>
        </p:grpSpPr>
        <p:pic>
          <p:nvPicPr>
            <p:cNvPr id="107" name="Image 106" descr="loupe.gif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14212" y="2047772"/>
              <a:ext cx="325057" cy="400904"/>
            </a:xfrm>
            <a:prstGeom prst="rect">
              <a:avLst/>
            </a:prstGeom>
          </p:spPr>
        </p:pic>
        <p:sp>
          <p:nvSpPr>
            <p:cNvPr id="80" name="ZoneTexte 79"/>
            <p:cNvSpPr txBox="1"/>
            <p:nvPr/>
          </p:nvSpPr>
          <p:spPr>
            <a:xfrm>
              <a:off x="3879702" y="2226369"/>
              <a:ext cx="5865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 smtClean="0"/>
                <a:t>DGSE</a:t>
              </a:r>
              <a:endParaRPr lang="fr-FR" sz="11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0234E-6 -9.35618E-7 L -0.4109 -9.35618E-7 " pathEditMode="relative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9086E-6 -1.37564E-6 L 0.20961 -1.37564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96066"/>
            <a:ext cx="9144000" cy="82157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r-FR" b="1" cap="small" dirty="0" smtClean="0">
                <a:solidFill>
                  <a:srgbClr val="000000"/>
                </a:solidFill>
              </a:rPr>
              <a:t>L’attentat Karachi</a:t>
            </a:r>
            <a:endParaRPr lang="fr-FR" b="1" cap="small" dirty="0">
              <a:solidFill>
                <a:srgbClr val="0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14678" y="1917778"/>
            <a:ext cx="83065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Font typeface="Wingdings" charset="2"/>
              <a:buChar char="Ø"/>
            </a:pPr>
            <a:r>
              <a:rPr lang="fr-FR" dirty="0" smtClean="0"/>
              <a:t> 15 morts dont 11 ouvriers Français</a:t>
            </a:r>
          </a:p>
          <a:p>
            <a:pPr>
              <a:spcAft>
                <a:spcPts val="1800"/>
              </a:spcAft>
              <a:buFont typeface="Wingdings" charset="2"/>
              <a:buChar char="Ø"/>
            </a:pPr>
            <a:r>
              <a:rPr lang="fr-FR" dirty="0" smtClean="0"/>
              <a:t> Le juge Jean-Louis Bruguière suit la piste d’</a:t>
            </a:r>
            <a:r>
              <a:rPr lang="fr-FR" dirty="0" err="1" smtClean="0"/>
              <a:t>Al-Qaida</a:t>
            </a:r>
            <a:endParaRPr lang="fr-FR" dirty="0" smtClean="0"/>
          </a:p>
          <a:p>
            <a:pPr>
              <a:spcAft>
                <a:spcPts val="1800"/>
              </a:spcAft>
              <a:buFont typeface="Wingdings" charset="2"/>
              <a:buChar char="Ø"/>
            </a:pPr>
            <a:r>
              <a:rPr lang="fr-FR" dirty="0" smtClean="0"/>
              <a:t> En parallèle, la DCN charge Claude Thévenet de mener une enquête privée</a:t>
            </a:r>
          </a:p>
          <a:p>
            <a:pPr>
              <a:spcAft>
                <a:spcPts val="1800"/>
              </a:spcAft>
              <a:buFont typeface="Wingdings" charset="2"/>
              <a:buChar char="Ø"/>
            </a:pPr>
            <a:r>
              <a:rPr lang="fr-FR" dirty="0" smtClean="0"/>
              <a:t> Son rapport appelé « Nautilus » est gardé secret jusqu’en 2008</a:t>
            </a:r>
          </a:p>
          <a:p>
            <a:pPr>
              <a:spcAft>
                <a:spcPts val="1800"/>
              </a:spcAft>
              <a:buFont typeface="Wingdings" charset="2"/>
              <a:buChar char="Ø"/>
            </a:pPr>
            <a:r>
              <a:rPr lang="fr-FR" dirty="0" smtClean="0"/>
              <a:t> Il y fait part de la piste d’un règlement de compte lié à l’arrêt du versement des commissions.</a:t>
            </a:r>
          </a:p>
          <a:p>
            <a:pPr>
              <a:spcAft>
                <a:spcPts val="1800"/>
              </a:spcAft>
              <a:buFont typeface="Wingdings" charset="2"/>
              <a:buChar char="Ø"/>
            </a:pPr>
            <a:r>
              <a:rPr lang="fr-FR" dirty="0" smtClean="0"/>
              <a:t> Maintenant, le juge Renaud Van </a:t>
            </a:r>
            <a:r>
              <a:rPr lang="fr-FR" dirty="0" err="1" smtClean="0"/>
              <a:t>Ryumbeke</a:t>
            </a:r>
            <a:r>
              <a:rPr lang="fr-FR" dirty="0" smtClean="0"/>
              <a:t> a ouvert une enquête suite aux plaintes des familles des victimes.  </a:t>
            </a:r>
          </a:p>
          <a:p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96066"/>
            <a:ext cx="9144000" cy="82157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3800" b="1" cap="small" dirty="0" smtClean="0">
                <a:solidFill>
                  <a:srgbClr val="000000"/>
                </a:solidFill>
              </a:rPr>
              <a:t>Pourquoi l’affaire</a:t>
            </a:r>
            <a:r>
              <a:rPr lang="fr-FR" sz="3800" b="1" cap="small" dirty="0" smtClean="0">
                <a:solidFill>
                  <a:srgbClr val="000000"/>
                </a:solidFill>
              </a:rPr>
              <a:t> rebondit-</a:t>
            </a:r>
            <a:r>
              <a:rPr lang="fr-FR" sz="3800" b="1" cap="small" dirty="0" smtClean="0">
                <a:solidFill>
                  <a:srgbClr val="000000"/>
                </a:solidFill>
              </a:rPr>
              <a:t>elle maintenant?</a:t>
            </a:r>
            <a:endParaRPr lang="fr-FR" sz="3800" b="1" cap="small" dirty="0">
              <a:solidFill>
                <a:srgbClr val="0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14678" y="1917778"/>
            <a:ext cx="830654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Font typeface="Wingdings" charset="2"/>
              <a:buChar char="Ø"/>
            </a:pPr>
            <a:r>
              <a:rPr lang="fr-FR" dirty="0" smtClean="0"/>
              <a:t> Le juge Renaud Van </a:t>
            </a:r>
            <a:r>
              <a:rPr lang="fr-FR" dirty="0" err="1" smtClean="0"/>
              <a:t>Ryumbeke</a:t>
            </a:r>
            <a:r>
              <a:rPr lang="fr-FR" dirty="0" smtClean="0"/>
              <a:t> a décidé de lancer une série de mises en examen.</a:t>
            </a:r>
          </a:p>
          <a:p>
            <a:pPr>
              <a:spcAft>
                <a:spcPts val="1800"/>
              </a:spcAft>
              <a:buFont typeface="Wingdings" charset="2"/>
              <a:buChar char="Ø"/>
            </a:pPr>
            <a:r>
              <a:rPr lang="fr-FR" dirty="0" smtClean="0"/>
              <a:t> M. </a:t>
            </a:r>
            <a:r>
              <a:rPr lang="fr-FR" dirty="0" err="1" smtClean="0"/>
              <a:t>Takieddine</a:t>
            </a:r>
            <a:r>
              <a:rPr lang="fr-FR" dirty="0" smtClean="0"/>
              <a:t> a été le premier le 14 septembre dernier.</a:t>
            </a:r>
          </a:p>
          <a:p>
            <a:pPr>
              <a:spcAft>
                <a:spcPts val="1800"/>
              </a:spcAft>
              <a:buFont typeface="Wingdings" charset="2"/>
              <a:buChar char="Ø"/>
            </a:pPr>
            <a:r>
              <a:rPr lang="fr-FR" dirty="0" smtClean="0"/>
              <a:t> Le 21 septembre c’est au tour de Thierry Gaubert</a:t>
            </a:r>
            <a:r>
              <a:rPr lang="fr-FR" dirty="0"/>
              <a:t>.</a:t>
            </a:r>
            <a:r>
              <a:rPr lang="fr-FR" dirty="0" smtClean="0"/>
              <a:t> </a:t>
            </a:r>
          </a:p>
          <a:p>
            <a:pPr>
              <a:spcAft>
                <a:spcPts val="1800"/>
              </a:spcAft>
              <a:buFont typeface="Wingdings" charset="2"/>
              <a:buChar char="Ø"/>
            </a:pPr>
            <a:r>
              <a:rPr lang="fr-FR" dirty="0" smtClean="0"/>
              <a:t> Le 22 septembre Nicolas </a:t>
            </a:r>
            <a:r>
              <a:rPr lang="fr-FR" dirty="0" err="1" smtClean="0"/>
              <a:t>Bazire</a:t>
            </a:r>
            <a:r>
              <a:rPr lang="fr-FR" dirty="0" smtClean="0"/>
              <a:t> est aussi mis en examen.</a:t>
            </a:r>
          </a:p>
          <a:p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247</Words>
  <Application>Microsoft Macintosh PowerPoint</Application>
  <PresentationFormat>Présentation à l'écran (4:3)</PresentationFormat>
  <Paragraphs>42</Paragraphs>
  <Slides>4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L’affaire Karachi</vt:lpstr>
      <vt:lpstr>Diapositive 2</vt:lpstr>
      <vt:lpstr>L’attentat Karachi</vt:lpstr>
      <vt:lpstr>Pourquoi l’affaire rebondit-elle maintenant?</vt:lpstr>
    </vt:vector>
  </TitlesOfParts>
  <Company>Lycée Ile de France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L’affaire Karachi</dc:title>
  <dc:creator>Marion JOULAIN</dc:creator>
  <cp:lastModifiedBy>Marion JOULAIN</cp:lastModifiedBy>
  <cp:revision>3</cp:revision>
  <dcterms:created xsi:type="dcterms:W3CDTF">2011-09-26T06:10:39Z</dcterms:created>
  <dcterms:modified xsi:type="dcterms:W3CDTF">2011-09-26T09:00:13Z</dcterms:modified>
</cp:coreProperties>
</file>